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88369"/>
            <a:ext cx="7468553" cy="142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🚗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Automobile Sales &amp; Market Insights Report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706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Analysis (2003–2005)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62284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Covering: Sales &amp; Customer Analysis • Forecasting • Product Performance • Stock &amp; Orders • Pricing Strategy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580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Prepared by: Santhosh V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002" y="753785"/>
            <a:ext cx="3417451" cy="42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Executive Summary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2213967" y="1398627"/>
            <a:ext cx="4716066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Takeaways</a:t>
            </a:r>
            <a:endParaRPr lang="en-US" sz="3700" dirty="0"/>
          </a:p>
        </p:txBody>
      </p:sp>
      <p:sp>
        <p:nvSpPr>
          <p:cNvPr id="5" name="Shape 2"/>
          <p:cNvSpPr/>
          <p:nvPr/>
        </p:nvSpPr>
        <p:spPr>
          <a:xfrm>
            <a:off x="782002" y="2205871"/>
            <a:ext cx="7579995" cy="853678"/>
          </a:xfrm>
          <a:prstGeom prst="roundRect">
            <a:avLst>
              <a:gd name="adj" fmla="val 2552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2380" y="2366248"/>
            <a:ext cx="170866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📊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Market Position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942380" y="2666762"/>
            <a:ext cx="725924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peaked at $3.91M in 2004 • Recovery forecasted to $2.5M by 2007 • Classic &amp; Vintage Cars remain revenue backbone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782002" y="3204686"/>
            <a:ext cx="7579995" cy="853678"/>
          </a:xfrm>
          <a:prstGeom prst="roundRect">
            <a:avLst>
              <a:gd name="adj" fmla="val 2552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2380" y="3365063"/>
            <a:ext cx="170866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⚠️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Risk Factors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42380" y="3665577"/>
            <a:ext cx="725924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Heavy reliance on few customers • 60% sales from US market • Top customer contributes 9% of revenue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782002" y="4203502"/>
            <a:ext cx="7579995" cy="1086088"/>
          </a:xfrm>
          <a:prstGeom prst="roundRect">
            <a:avLst>
              <a:gd name="adj" fmla="val 2006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2380" y="4363879"/>
            <a:ext cx="170866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💡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Growth Drivers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942380" y="4664393"/>
            <a:ext cx="7259241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Medium deals with 10–15% discounting optimal • 88% fulfilment rate strong • Geographic expansion opportunity in Europe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782002" y="5434727"/>
            <a:ext cx="7579995" cy="1086088"/>
          </a:xfrm>
          <a:prstGeom prst="roundRect">
            <a:avLst>
              <a:gd name="adj" fmla="val 2006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42380" y="5595104"/>
            <a:ext cx="170866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🎯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Path Forward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942380" y="5895618"/>
            <a:ext cx="7259241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Diversify customer base • Optimise discount strategy • Improve stock management • Expand product portfolio strategically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999768" y="6847523"/>
            <a:ext cx="7362230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"Future growth lies in expanding our customer base, optimising pricing strategies, and strengthening operational excellence across all product lines."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782002" y="6684169"/>
            <a:ext cx="15240" cy="791527"/>
          </a:xfrm>
          <a:prstGeom prst="rect">
            <a:avLst/>
          </a:prstGeom>
          <a:solidFill>
            <a:srgbClr val="38512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4736"/>
            <a:ext cx="6170414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&amp; Customer Analysis Overview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7724" y="1513403"/>
            <a:ext cx="12954952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analysis reveals significant growth patterns and market concentration across the 2003-2005 period. Sales peaked dramatically in 2004 at $3.91M before declining in 2005, while customer concentration presents both opportunities and risks.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837724" y="2341840"/>
            <a:ext cx="2707719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Performance by Year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790" y="2791420"/>
            <a:ext cx="4079438" cy="28939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606" y="2341840"/>
            <a:ext cx="2684026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by Product Category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870" y="2791420"/>
            <a:ext cx="5105043" cy="281261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837724" y="6035397"/>
            <a:ext cx="12954952" cy="1449467"/>
          </a:xfrm>
          <a:prstGeom prst="roundRect">
            <a:avLst>
              <a:gd name="adj" fmla="val 1610"/>
            </a:avLst>
          </a:prstGeom>
          <a:solidFill>
            <a:srgbClr val="D4E3CF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19" y="6244828"/>
            <a:ext cx="228719" cy="1829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77434" y="6229707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Insight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377434" y="6613922"/>
            <a:ext cx="1225974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📈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Sales peaked at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$3.91M in 2004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representing 35% growth from 2003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1377434" y="7010519"/>
            <a:ext cx="1225974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📉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Sharp decline to $1.48M in 2005 signals market challenges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8300"/>
            <a:ext cx="9149715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Geographic &amp; Customer Distribution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11893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market concentration and customer dependency is crucial for strategic planning and risk management, highlighting both strengths and areas for growth.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37724" y="3022759"/>
            <a:ext cx="283833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Countries by Sales</a:t>
            </a:r>
            <a:endParaRPr lang="en-US" sz="2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612833"/>
            <a:ext cx="5890022" cy="3298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00236" y="3022759"/>
            <a:ext cx="282356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Customer Insights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600236" y="3584496"/>
            <a:ext cx="620006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Customer: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Euro Shopping Channel leads with $0.76M in sales, representing a significant portion of our revenue.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600236" y="4391739"/>
            <a:ext cx="6200061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Market Concentration: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heavy reliance on a few major customers indicates potential risk and the need for diversification.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0236" y="5562838"/>
            <a:ext cx="620006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Deal Distribution: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Medium-sized deals currently dominate, accounting for 60% of total sales ($4.96M).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00236" y="6370082"/>
            <a:ext cx="6200061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Growth Opportunity: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There is significant potential to expand our customer base, particularly within the Spanish and French markets.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911"/>
            <a:ext cx="5749409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Forecasting: Road to Recovery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0218" y="1272659"/>
            <a:ext cx="3757851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Actual vs Forecasted Sales (2003–2007)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218" y="1751767"/>
            <a:ext cx="8482370" cy="43097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008477" y="6061472"/>
            <a:ext cx="146685" cy="146685"/>
          </a:xfrm>
          <a:prstGeom prst="roundRect">
            <a:avLst>
              <a:gd name="adj" fmla="val 12468"/>
            </a:avLst>
          </a:prstGeom>
          <a:solidFill>
            <a:srgbClr val="21301C"/>
          </a:solidFill>
          <a:ln/>
        </p:spPr>
      </p:sp>
      <p:sp>
        <p:nvSpPr>
          <p:cNvPr id="6" name="Text 3"/>
          <p:cNvSpPr/>
          <p:nvPr/>
        </p:nvSpPr>
        <p:spPr>
          <a:xfrm>
            <a:off x="4216122" y="6061472"/>
            <a:ext cx="739021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Actual Sales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5107543" y="6061472"/>
            <a:ext cx="146685" cy="146685"/>
          </a:xfrm>
          <a:prstGeom prst="roundRect">
            <a:avLst>
              <a:gd name="adj" fmla="val 12468"/>
            </a:avLst>
          </a:prstGeom>
          <a:solidFill>
            <a:srgbClr val="45643A"/>
          </a:solidFill>
          <a:ln/>
        </p:spPr>
      </p:sp>
      <p:sp>
        <p:nvSpPr>
          <p:cNvPr id="8" name="Text 5"/>
          <p:cNvSpPr/>
          <p:nvPr/>
        </p:nvSpPr>
        <p:spPr>
          <a:xfrm>
            <a:off x="5315188" y="6061472"/>
            <a:ext cx="1024890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Forecasted Sales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90218" y="6813590"/>
            <a:ext cx="172652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📈</a:t>
            </a:r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2006 Outlook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90218" y="7183636"/>
            <a:ext cx="4066580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$2.10M projected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90218" y="7550468"/>
            <a:ext cx="4066580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42% recovery from 2005 levels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222319" y="6813590"/>
            <a:ext cx="172652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📊</a:t>
            </a:r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2007 Target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5222319" y="7183636"/>
            <a:ext cx="4066580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$2.50M projected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222319" y="7550468"/>
            <a:ext cx="4066580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Continued upward trajectory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9654421" y="6813590"/>
            <a:ext cx="172652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🎯</a:t>
            </a:r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Key Drivers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9654421" y="7183636"/>
            <a:ext cx="420076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Classic &amp; Vintage Cars leading growth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654421" y="7550468"/>
            <a:ext cx="420076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 market stabilisation  with 60 %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2370"/>
            <a:ext cx="5494377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Performance Deep Dive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7724" y="1825466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Classic Cars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37724" y="2147530"/>
            <a:ext cx="418861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$2.97M revenue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37724" y="2489835"/>
            <a:ext cx="418861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10,703 units • $277 avg price • 38% market share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220772" y="1825466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Vintage Cars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220772" y="2147530"/>
            <a:ext cx="418873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$1.64M revenue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220772" y="2489835"/>
            <a:ext cx="418873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6,098 units • $270 avg price • 21% market share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9603938" y="1825466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Motorcycles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603938" y="2147530"/>
            <a:ext cx="418873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$971K revenue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9603938" y="2489835"/>
            <a:ext cx="418873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3,245 units • $299 avg price • 12% market share</a:t>
            </a:r>
            <a:endParaRPr lang="en-US" sz="12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099" y="3088838"/>
            <a:ext cx="2288619" cy="2288619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4257199" y="3231237"/>
            <a:ext cx="155496" cy="155496"/>
          </a:xfrm>
          <a:prstGeom prst="roundRect">
            <a:avLst>
              <a:gd name="adj" fmla="val 11761"/>
            </a:avLst>
          </a:prstGeom>
          <a:solidFill>
            <a:srgbClr val="21301C"/>
          </a:solidFill>
          <a:ln/>
        </p:spPr>
      </p:sp>
      <p:sp>
        <p:nvSpPr>
          <p:cNvPr id="14" name="Text 11"/>
          <p:cNvSpPr/>
          <p:nvPr/>
        </p:nvSpPr>
        <p:spPr>
          <a:xfrm>
            <a:off x="4473654" y="3231237"/>
            <a:ext cx="763072" cy="155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Classic Cars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4257199" y="3539252"/>
            <a:ext cx="155496" cy="155496"/>
          </a:xfrm>
          <a:prstGeom prst="roundRect">
            <a:avLst>
              <a:gd name="adj" fmla="val 11761"/>
            </a:avLst>
          </a:prstGeom>
          <a:solidFill>
            <a:srgbClr val="364E2D"/>
          </a:solidFill>
          <a:ln/>
        </p:spPr>
      </p:sp>
      <p:sp>
        <p:nvSpPr>
          <p:cNvPr id="16" name="Text 13"/>
          <p:cNvSpPr/>
          <p:nvPr/>
        </p:nvSpPr>
        <p:spPr>
          <a:xfrm>
            <a:off x="4473654" y="3539252"/>
            <a:ext cx="801172" cy="155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Vintage Cars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4257199" y="3847267"/>
            <a:ext cx="155496" cy="155496"/>
          </a:xfrm>
          <a:prstGeom prst="roundRect">
            <a:avLst>
              <a:gd name="adj" fmla="val 11761"/>
            </a:avLst>
          </a:prstGeom>
          <a:solidFill>
            <a:srgbClr val="4B6C3F"/>
          </a:solidFill>
          <a:ln/>
        </p:spPr>
      </p:sp>
      <p:sp>
        <p:nvSpPr>
          <p:cNvPr id="18" name="Text 15"/>
          <p:cNvSpPr/>
          <p:nvPr/>
        </p:nvSpPr>
        <p:spPr>
          <a:xfrm>
            <a:off x="4473654" y="3847267"/>
            <a:ext cx="778431" cy="155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Motorcycles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4257199" y="4155281"/>
            <a:ext cx="155496" cy="155496"/>
          </a:xfrm>
          <a:prstGeom prst="roundRect">
            <a:avLst>
              <a:gd name="adj" fmla="val 11761"/>
            </a:avLst>
          </a:prstGeom>
          <a:solidFill>
            <a:srgbClr val="608A50"/>
          </a:solidFill>
          <a:ln/>
        </p:spPr>
      </p:sp>
      <p:sp>
        <p:nvSpPr>
          <p:cNvPr id="20" name="Text 17"/>
          <p:cNvSpPr/>
          <p:nvPr/>
        </p:nvSpPr>
        <p:spPr>
          <a:xfrm>
            <a:off x="4473654" y="4155281"/>
            <a:ext cx="968216" cy="155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Trucks &amp; Buses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4257199" y="4463296"/>
            <a:ext cx="155496" cy="155496"/>
          </a:xfrm>
          <a:prstGeom prst="roundRect">
            <a:avLst>
              <a:gd name="adj" fmla="val 11761"/>
            </a:avLst>
          </a:prstGeom>
          <a:solidFill>
            <a:srgbClr val="76A565"/>
          </a:solidFill>
          <a:ln/>
        </p:spPr>
      </p:sp>
      <p:sp>
        <p:nvSpPr>
          <p:cNvPr id="22" name="Text 19"/>
          <p:cNvSpPr/>
          <p:nvPr/>
        </p:nvSpPr>
        <p:spPr>
          <a:xfrm>
            <a:off x="4473654" y="4463296"/>
            <a:ext cx="433388" cy="155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Planes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4257199" y="4771311"/>
            <a:ext cx="155496" cy="155496"/>
          </a:xfrm>
          <a:prstGeom prst="roundRect">
            <a:avLst>
              <a:gd name="adj" fmla="val 11761"/>
            </a:avLst>
          </a:prstGeom>
          <a:solidFill>
            <a:srgbClr val="90B783"/>
          </a:solidFill>
          <a:ln/>
        </p:spPr>
      </p:sp>
      <p:sp>
        <p:nvSpPr>
          <p:cNvPr id="24" name="Text 21"/>
          <p:cNvSpPr/>
          <p:nvPr/>
        </p:nvSpPr>
        <p:spPr>
          <a:xfrm>
            <a:off x="4473654" y="4771311"/>
            <a:ext cx="357068" cy="155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Ships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4257199" y="5079325"/>
            <a:ext cx="155496" cy="155496"/>
          </a:xfrm>
          <a:prstGeom prst="roundRect">
            <a:avLst>
              <a:gd name="adj" fmla="val 11761"/>
            </a:avLst>
          </a:prstGeom>
          <a:solidFill>
            <a:srgbClr val="ABC8A0"/>
          </a:solidFill>
          <a:ln/>
        </p:spPr>
      </p:sp>
      <p:sp>
        <p:nvSpPr>
          <p:cNvPr id="26" name="Text 23"/>
          <p:cNvSpPr/>
          <p:nvPr/>
        </p:nvSpPr>
        <p:spPr>
          <a:xfrm>
            <a:off x="4473654" y="5079325"/>
            <a:ext cx="393263" cy="155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Trains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837724" y="5552480"/>
            <a:ext cx="3036213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Market Share Distribution</a:t>
            </a:r>
            <a:endParaRPr lang="en-US" sz="1400" dirty="0"/>
          </a:p>
        </p:txBody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981" y="3088838"/>
            <a:ext cx="4086939" cy="2288619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7512606" y="5552480"/>
            <a:ext cx="422767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Average Unit Price by Product Line</a:t>
            </a:r>
            <a:endParaRPr lang="en-US" sz="1400" dirty="0"/>
          </a:p>
        </p:txBody>
      </p:sp>
      <p:sp>
        <p:nvSpPr>
          <p:cNvPr id="30" name="Text 26"/>
          <p:cNvSpPr/>
          <p:nvPr/>
        </p:nvSpPr>
        <p:spPr>
          <a:xfrm>
            <a:off x="837724" y="6189464"/>
            <a:ext cx="4188619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$314</a:t>
            </a:r>
            <a:endParaRPr lang="en-US" sz="3200" dirty="0"/>
          </a:p>
        </p:txBody>
      </p:sp>
      <p:sp>
        <p:nvSpPr>
          <p:cNvPr id="31" name="Text 27"/>
          <p:cNvSpPr/>
          <p:nvPr/>
        </p:nvSpPr>
        <p:spPr>
          <a:xfrm>
            <a:off x="2016800" y="6796207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Trucks &amp; Buses</a:t>
            </a:r>
            <a:endParaRPr lang="en-US" sz="1400" dirty="0"/>
          </a:p>
        </p:txBody>
      </p:sp>
      <p:sp>
        <p:nvSpPr>
          <p:cNvPr id="32" name="Text 28"/>
          <p:cNvSpPr/>
          <p:nvPr/>
        </p:nvSpPr>
        <p:spPr>
          <a:xfrm>
            <a:off x="837724" y="7118271"/>
            <a:ext cx="418861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unit price</a:t>
            </a:r>
            <a:endParaRPr lang="en-US" sz="1200" dirty="0"/>
          </a:p>
        </p:txBody>
      </p:sp>
      <p:sp>
        <p:nvSpPr>
          <p:cNvPr id="33" name="Text 29"/>
          <p:cNvSpPr/>
          <p:nvPr/>
        </p:nvSpPr>
        <p:spPr>
          <a:xfrm>
            <a:off x="5220772" y="6189464"/>
            <a:ext cx="4188738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$303</a:t>
            </a:r>
            <a:endParaRPr lang="en-US" sz="3200" dirty="0"/>
          </a:p>
        </p:txBody>
      </p:sp>
      <p:sp>
        <p:nvSpPr>
          <p:cNvPr id="34" name="Text 30"/>
          <p:cNvSpPr/>
          <p:nvPr/>
        </p:nvSpPr>
        <p:spPr>
          <a:xfrm>
            <a:off x="6399848" y="6796207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Planes</a:t>
            </a:r>
            <a:endParaRPr lang="en-US" sz="1400" dirty="0"/>
          </a:p>
        </p:txBody>
      </p:sp>
      <p:sp>
        <p:nvSpPr>
          <p:cNvPr id="35" name="Text 31"/>
          <p:cNvSpPr/>
          <p:nvPr/>
        </p:nvSpPr>
        <p:spPr>
          <a:xfrm>
            <a:off x="5220772" y="7118271"/>
            <a:ext cx="418873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Premium pricing tier</a:t>
            </a:r>
            <a:endParaRPr lang="en-US" sz="1200" dirty="0"/>
          </a:p>
        </p:txBody>
      </p:sp>
      <p:sp>
        <p:nvSpPr>
          <p:cNvPr id="36" name="Text 32"/>
          <p:cNvSpPr/>
          <p:nvPr/>
        </p:nvSpPr>
        <p:spPr>
          <a:xfrm>
            <a:off x="9603938" y="6189464"/>
            <a:ext cx="4188738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70%</a:t>
            </a:r>
            <a:endParaRPr lang="en-US" sz="3200" dirty="0"/>
          </a:p>
        </p:txBody>
      </p:sp>
      <p:sp>
        <p:nvSpPr>
          <p:cNvPr id="37" name="Text 33"/>
          <p:cNvSpPr/>
          <p:nvPr/>
        </p:nvSpPr>
        <p:spPr>
          <a:xfrm>
            <a:off x="10783014" y="6796207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3 Lines</a:t>
            </a:r>
            <a:endParaRPr lang="en-US" sz="1400" dirty="0"/>
          </a:p>
        </p:txBody>
      </p:sp>
      <p:sp>
        <p:nvSpPr>
          <p:cNvPr id="38" name="Text 34"/>
          <p:cNvSpPr/>
          <p:nvPr/>
        </p:nvSpPr>
        <p:spPr>
          <a:xfrm>
            <a:off x="9603938" y="7118271"/>
            <a:ext cx="418873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Share of total revenue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604957"/>
            <a:ext cx="3577471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 &amp; Order Analysis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69977" y="1382911"/>
            <a:ext cx="239232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 Status Distribution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878" y="1796177"/>
            <a:ext cx="2318861" cy="231886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234220" y="2293263"/>
            <a:ext cx="142994" cy="142994"/>
          </a:xfrm>
          <a:prstGeom prst="roundRect">
            <a:avLst>
              <a:gd name="adj" fmla="val 12789"/>
            </a:avLst>
          </a:prstGeom>
          <a:solidFill>
            <a:srgbClr val="21301C"/>
          </a:solidFill>
          <a:ln/>
        </p:spPr>
      </p:sp>
      <p:sp>
        <p:nvSpPr>
          <p:cNvPr id="6" name="Text 3"/>
          <p:cNvSpPr/>
          <p:nvPr/>
        </p:nvSpPr>
        <p:spPr>
          <a:xfrm>
            <a:off x="4438174" y="2293263"/>
            <a:ext cx="497919" cy="142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Shipped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4234220" y="2588657"/>
            <a:ext cx="142994" cy="142994"/>
          </a:xfrm>
          <a:prstGeom prst="roundRect">
            <a:avLst>
              <a:gd name="adj" fmla="val 12789"/>
            </a:avLst>
          </a:prstGeom>
          <a:solidFill>
            <a:srgbClr val="3E5A34"/>
          </a:solidFill>
          <a:ln/>
        </p:spPr>
      </p:sp>
      <p:sp>
        <p:nvSpPr>
          <p:cNvPr id="8" name="Text 5"/>
          <p:cNvSpPr/>
          <p:nvPr/>
        </p:nvSpPr>
        <p:spPr>
          <a:xfrm>
            <a:off x="4438174" y="2588657"/>
            <a:ext cx="587812" cy="142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Cancelled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4234220" y="2884051"/>
            <a:ext cx="142994" cy="142994"/>
          </a:xfrm>
          <a:prstGeom prst="roundRect">
            <a:avLst>
              <a:gd name="adj" fmla="val 12789"/>
            </a:avLst>
          </a:prstGeom>
          <a:solidFill>
            <a:srgbClr val="5B844D"/>
          </a:solidFill>
          <a:ln/>
        </p:spPr>
      </p:sp>
      <p:sp>
        <p:nvSpPr>
          <p:cNvPr id="10" name="Text 7"/>
          <p:cNvSpPr/>
          <p:nvPr/>
        </p:nvSpPr>
        <p:spPr>
          <a:xfrm>
            <a:off x="4438174" y="2884051"/>
            <a:ext cx="487918" cy="142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 Hold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4234220" y="3179445"/>
            <a:ext cx="142994" cy="142994"/>
          </a:xfrm>
          <a:prstGeom prst="roundRect">
            <a:avLst>
              <a:gd name="adj" fmla="val 12789"/>
            </a:avLst>
          </a:prstGeom>
          <a:solidFill>
            <a:srgbClr val="7BA96B"/>
          </a:solidFill>
          <a:ln/>
        </p:spPr>
      </p:sp>
      <p:sp>
        <p:nvSpPr>
          <p:cNvPr id="12" name="Text 9"/>
          <p:cNvSpPr/>
          <p:nvPr/>
        </p:nvSpPr>
        <p:spPr>
          <a:xfrm>
            <a:off x="4438174" y="3179445"/>
            <a:ext cx="603528" cy="142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Process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4234220" y="3474839"/>
            <a:ext cx="142994" cy="142994"/>
          </a:xfrm>
          <a:prstGeom prst="roundRect">
            <a:avLst>
              <a:gd name="adj" fmla="val 12789"/>
            </a:avLst>
          </a:prstGeom>
          <a:solidFill>
            <a:srgbClr val="A0C194"/>
          </a:solidFill>
          <a:ln/>
        </p:spPr>
      </p:sp>
      <p:sp>
        <p:nvSpPr>
          <p:cNvPr id="14" name="Text 11"/>
          <p:cNvSpPr/>
          <p:nvPr/>
        </p:nvSpPr>
        <p:spPr>
          <a:xfrm>
            <a:off x="4438174" y="3474839"/>
            <a:ext cx="341352" cy="142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Other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7497247" y="1400770"/>
            <a:ext cx="6370796" cy="1675686"/>
          </a:xfrm>
          <a:prstGeom prst="roundRect">
            <a:avLst>
              <a:gd name="adj" fmla="val 1280"/>
            </a:avLst>
          </a:prstGeom>
          <a:solidFill>
            <a:srgbClr val="D4E3CF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241" y="1592223"/>
            <a:ext cx="210264" cy="16823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993499" y="1579483"/>
            <a:ext cx="2014061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Strong Fulfilment Rate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7993499" y="1932742"/>
            <a:ext cx="573155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88% orders successfully shipped</a:t>
            </a:r>
            <a:endParaRPr lang="en-US" sz="1100" dirty="0"/>
          </a:p>
        </p:txBody>
      </p:sp>
      <p:sp>
        <p:nvSpPr>
          <p:cNvPr id="19" name="Text 15"/>
          <p:cNvSpPr/>
          <p:nvPr/>
        </p:nvSpPr>
        <p:spPr>
          <a:xfrm>
            <a:off x="7993499" y="2290167"/>
            <a:ext cx="573155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6% cancellation rate demonstrates operational excellence</a:t>
            </a:r>
            <a:endParaRPr lang="en-US" sz="1100" dirty="0"/>
          </a:p>
        </p:txBody>
      </p:sp>
      <p:sp>
        <p:nvSpPr>
          <p:cNvPr id="20" name="Text 16"/>
          <p:cNvSpPr/>
          <p:nvPr/>
        </p:nvSpPr>
        <p:spPr>
          <a:xfrm>
            <a:off x="7993499" y="2647593"/>
            <a:ext cx="573155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3% on hold requiring attention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769977" y="4490323"/>
            <a:ext cx="204156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Deal Size Distribution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2012513" y="5886688"/>
            <a:ext cx="1758910" cy="357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60%</a:t>
            </a:r>
            <a:endParaRPr lang="en-US" sz="2800" dirty="0"/>
          </a:p>
        </p:txBody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13" y="4992886"/>
            <a:ext cx="2145149" cy="2145149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2050852" y="7316748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Medium Deals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769977" y="7612737"/>
            <a:ext cx="424434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$4.96M • 1,490 orders • Core business driver</a:t>
            </a:r>
            <a:endParaRPr lang="en-US" sz="1100" dirty="0"/>
          </a:p>
        </p:txBody>
      </p:sp>
      <p:sp>
        <p:nvSpPr>
          <p:cNvPr id="26" name="Text 21"/>
          <p:cNvSpPr/>
          <p:nvPr/>
        </p:nvSpPr>
        <p:spPr>
          <a:xfrm>
            <a:off x="6435566" y="5886688"/>
            <a:ext cx="1758910" cy="357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31%</a:t>
            </a:r>
            <a:endParaRPr lang="en-US" sz="2800" dirty="0"/>
          </a:p>
        </p:txBody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566" y="4992886"/>
            <a:ext cx="2145149" cy="2145149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6473904" y="7316748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Small Deals</a:t>
            </a:r>
            <a:endParaRPr lang="en-US" sz="1300" dirty="0"/>
          </a:p>
        </p:txBody>
      </p:sp>
      <p:sp>
        <p:nvSpPr>
          <p:cNvPr id="29" name="Text 23"/>
          <p:cNvSpPr/>
          <p:nvPr/>
        </p:nvSpPr>
        <p:spPr>
          <a:xfrm>
            <a:off x="5193030" y="7612737"/>
            <a:ext cx="424434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$2.59M • 1,085 orders • Volume play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10858619" y="5886688"/>
            <a:ext cx="1758910" cy="357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9%</a:t>
            </a:r>
            <a:endParaRPr lang="en-US" sz="2800" dirty="0"/>
          </a:p>
        </p:txBody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619" y="4992886"/>
            <a:ext cx="2145149" cy="2145149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10896957" y="7316748"/>
            <a:ext cx="1682472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Large Deals</a:t>
            </a:r>
            <a:endParaRPr lang="en-US" sz="1300" dirty="0"/>
          </a:p>
        </p:txBody>
      </p:sp>
      <p:sp>
        <p:nvSpPr>
          <p:cNvPr id="33" name="Text 26"/>
          <p:cNvSpPr/>
          <p:nvPr/>
        </p:nvSpPr>
        <p:spPr>
          <a:xfrm>
            <a:off x="9616083" y="7612737"/>
            <a:ext cx="424434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$739K • 248 orders • Premium segment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567452"/>
            <a:ext cx="5328761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Pricing Strategy &amp; Discount Analysis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722233" y="1163003"/>
            <a:ext cx="2981920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Discount by Product Line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233" y="1600795"/>
            <a:ext cx="8570833" cy="479964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22233" y="6551295"/>
            <a:ext cx="4305895" cy="151137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6" name="Shape 3"/>
          <p:cNvSpPr/>
          <p:nvPr/>
        </p:nvSpPr>
        <p:spPr>
          <a:xfrm>
            <a:off x="856298" y="6685359"/>
            <a:ext cx="402312" cy="402312"/>
          </a:xfrm>
          <a:prstGeom prst="roundRect">
            <a:avLst>
              <a:gd name="adj" fmla="val 22726356"/>
            </a:avLst>
          </a:prstGeom>
          <a:solidFill>
            <a:srgbClr val="38512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07" y="6773347"/>
            <a:ext cx="180975" cy="226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6298" y="7221736"/>
            <a:ext cx="1578054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Sweet Spot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56298" y="7499271"/>
            <a:ext cx="403776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10–15% discount range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drives 37% of total sales ($3.1M) for Classiccars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5162193" y="6551295"/>
            <a:ext cx="4305895" cy="151137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1" name="Shape 7"/>
          <p:cNvSpPr/>
          <p:nvPr/>
        </p:nvSpPr>
        <p:spPr>
          <a:xfrm>
            <a:off x="5296257" y="6685359"/>
            <a:ext cx="402312" cy="402312"/>
          </a:xfrm>
          <a:prstGeom prst="roundRect">
            <a:avLst>
              <a:gd name="adj" fmla="val 22726356"/>
            </a:avLst>
          </a:prstGeom>
          <a:solidFill>
            <a:srgbClr val="38512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866" y="6773347"/>
            <a:ext cx="180975" cy="2263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296257" y="7221736"/>
            <a:ext cx="1578054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Deal Size Impact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5296257" y="7499271"/>
            <a:ext cx="4037767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Larger deals receive </a:t>
            </a:r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14%+ discounts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boosting volume but pressuring margins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9602153" y="6551295"/>
            <a:ext cx="4305895" cy="151137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6" name="Shape 11"/>
          <p:cNvSpPr/>
          <p:nvPr/>
        </p:nvSpPr>
        <p:spPr>
          <a:xfrm>
            <a:off x="9736217" y="6685359"/>
            <a:ext cx="402312" cy="402312"/>
          </a:xfrm>
          <a:prstGeom prst="roundRect">
            <a:avLst>
              <a:gd name="adj" fmla="val 22726356"/>
            </a:avLst>
          </a:prstGeom>
          <a:solidFill>
            <a:srgbClr val="38512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826" y="6773347"/>
            <a:ext cx="180975" cy="2263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36217" y="7221736"/>
            <a:ext cx="1578054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MSRP vs Actual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9736217" y="7499271"/>
            <a:ext cx="403776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selling prices consistently </a:t>
            </a:r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10–15% below MSRP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across all lines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91872"/>
            <a:ext cx="5165884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Recommendations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837724" y="1435894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837724" y="1697712"/>
            <a:ext cx="7468553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1827133"/>
            <a:ext cx="310931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Growth &amp; Market Expansion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37724" y="2174081"/>
            <a:ext cx="746855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 dependency on top customers • Broaden base in Spain &amp; France • Launch new products in underperforming lines (Trains, Ships)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837724" y="3003233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837724" y="3265051"/>
            <a:ext cx="7468553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837724" y="3394472"/>
            <a:ext cx="237886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&amp; Deal Strategy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37724" y="3741420"/>
            <a:ext cx="746855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loyalty programmes • Address revenue concentration risks • Optimise medium-deal focus while protecting margins on large deals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837724" y="4570571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837724" y="4832390"/>
            <a:ext cx="7468553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837724" y="4961811"/>
            <a:ext cx="280939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 &amp; Operations Excellence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37724" y="5308759"/>
            <a:ext cx="746855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Investigate 6% cancellation causes • Strengthen demand forecasting • Leverage seasonality for inventory planning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837724" y="6137910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837724" y="6399728"/>
            <a:ext cx="7468553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8" name="Text 15"/>
          <p:cNvSpPr/>
          <p:nvPr/>
        </p:nvSpPr>
        <p:spPr>
          <a:xfrm>
            <a:off x="837724" y="6529149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Pricing Optimisation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837724" y="6876098"/>
            <a:ext cx="746855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 10–15% discount standard • Reduce excessive discounting on large deals • Value-based pricing for premium lines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7117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Business Insights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70710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analysis finding across sales trends, market concentration, product performance variations, and pricing optimization opportunities that present both challenges and growth potential for sustainable business expansion.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54166"/>
            <a:ext cx="2874169" cy="17762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4857869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Growth Pattern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37724" y="5328642"/>
            <a:ext cx="3025497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peaked in 2004 at $3.91M but saw recovery potential with strategic adjustments and market expansion.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423" y="2854166"/>
            <a:ext cx="2874288" cy="17764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47423" y="485798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Dominance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4147423" y="5328761"/>
            <a:ext cx="3025616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Classic Cars and Vintage Cars control the backbone of revenue, contributing nearly 60% of total sales.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42" y="2854166"/>
            <a:ext cx="2874288" cy="17764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7242" y="4857988"/>
            <a:ext cx="3025616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Concentration Risk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457242" y="5663089"/>
            <a:ext cx="3025616" cy="181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Heavy reliance on few customers and US market presents risks requiring diversification strategies for sustainable growth.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060" y="2854166"/>
            <a:ext cx="2874288" cy="17764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67060" y="4857988"/>
            <a:ext cx="288917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Optimal Deal Structure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0767060" y="5328761"/>
            <a:ext cx="3025616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Medium deals with 10-15% discounting deliver optimal balance of volume and profitability.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2025-10-08T06:54:55Z</dcterms:created>
  <dcterms:modified xsi:type="dcterms:W3CDTF">2025-10-08T06:54:55Z</dcterms:modified>
</cp:coreProperties>
</file>